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1" r:id="rId1"/>
  </p:sldMasterIdLst>
  <p:notesMasterIdLst>
    <p:notesMasterId r:id="rId9"/>
  </p:notesMasterIdLst>
  <p:handoutMasterIdLst>
    <p:handoutMasterId r:id="rId10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7" r:id="rId8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585B"/>
    <a:srgbClr val="663E35"/>
    <a:srgbClr val="52222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4" autoAdjust="0"/>
    <p:restoredTop sz="94660"/>
  </p:normalViewPr>
  <p:slideViewPr>
    <p:cSldViewPr>
      <p:cViewPr varScale="1">
        <p:scale>
          <a:sx n="102" d="100"/>
          <a:sy n="102" d="100"/>
        </p:scale>
        <p:origin x="97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3856A93-45AC-4AF3-B35B-01286CF9957D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71718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9155746-EC81-40C6-9E3D-A6CDB181B91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58585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55746-EC81-40C6-9E3D-A6CDB181B913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8011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55746-EC81-40C6-9E3D-A6CDB181B913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470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_einzeiliger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>
            <a:spLocks noChangeArrowheads="1"/>
          </p:cNvSpPr>
          <p:nvPr userDrawn="1"/>
        </p:nvSpPr>
        <p:spPr bwMode="auto">
          <a:xfrm>
            <a:off x="0" y="3348038"/>
            <a:ext cx="9144000" cy="3509962"/>
          </a:xfrm>
          <a:prstGeom prst="rect">
            <a:avLst/>
          </a:prstGeom>
          <a:solidFill>
            <a:srgbClr val="66585B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Eine Ecke des Rechtecks abrunden 7"/>
          <p:cNvSpPr>
            <a:spLocks noChangeArrowheads="1"/>
          </p:cNvSpPr>
          <p:nvPr userDrawn="1"/>
        </p:nvSpPr>
        <p:spPr bwMode="auto">
          <a:xfrm flipV="1">
            <a:off x="0" y="2852738"/>
            <a:ext cx="8213725" cy="1439862"/>
          </a:xfrm>
          <a:custGeom>
            <a:avLst/>
            <a:gdLst>
              <a:gd name="T0" fmla="*/ 4106863 w 8213725"/>
              <a:gd name="T1" fmla="*/ 0 h 1439862"/>
              <a:gd name="T2" fmla="*/ 0 w 8213725"/>
              <a:gd name="T3" fmla="*/ 719931 h 1439862"/>
              <a:gd name="T4" fmla="*/ 4106863 w 8213725"/>
              <a:gd name="T5" fmla="*/ 1439862 h 1439862"/>
              <a:gd name="T6" fmla="*/ 8213725 w 8213725"/>
              <a:gd name="T7" fmla="*/ 719931 h 1439862"/>
              <a:gd name="T8" fmla="*/ 3 60000 65536"/>
              <a:gd name="T9" fmla="*/ 2 60000 65536"/>
              <a:gd name="T10" fmla="*/ 1 60000 65536"/>
              <a:gd name="T11" fmla="*/ 0 60000 65536"/>
              <a:gd name="T12" fmla="*/ 0 w 8213725"/>
              <a:gd name="T13" fmla="*/ 0 h 1439862"/>
              <a:gd name="T14" fmla="*/ 8143437 w 8213725"/>
              <a:gd name="T15" fmla="*/ 1439862 h 143986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213725" h="1439862">
                <a:moveTo>
                  <a:pt x="0" y="0"/>
                </a:moveTo>
                <a:lnTo>
                  <a:pt x="7973743" y="0"/>
                </a:lnTo>
                <a:cubicBezTo>
                  <a:pt x="8106281" y="0"/>
                  <a:pt x="8213725" y="107443"/>
                  <a:pt x="8213725" y="239982"/>
                </a:cubicBezTo>
                <a:lnTo>
                  <a:pt x="8213725" y="1439862"/>
                </a:lnTo>
                <a:lnTo>
                  <a:pt x="0" y="1439862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>
            <a:outerShdw blurRad="141605" dist="63500" dir="4499996" sx="100999" sy="100999" algn="t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-42863"/>
            <a:ext cx="2565400" cy="1435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631232" y="3573016"/>
            <a:ext cx="5432648" cy="69492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200" b="0" i="0">
                <a:solidFill>
                  <a:schemeClr val="tx1"/>
                </a:solidFill>
                <a:latin typeface="Helvetica Neue"/>
                <a:cs typeface="Helvetica Neu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9448" y="2996952"/>
            <a:ext cx="6624736" cy="576064"/>
          </a:xfrm>
          <a:prstGeom prst="rect">
            <a:avLst/>
          </a:prstGeom>
        </p:spPr>
        <p:txBody>
          <a:bodyPr anchor="b"/>
          <a:lstStyle>
            <a:lvl1pPr algn="r">
              <a:defRPr sz="2900" b="1" i="0">
                <a:latin typeface="Helvetica Neue"/>
                <a:cs typeface="Helvetica Neue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426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_zweizeiliger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>
            <a:spLocks noChangeArrowheads="1"/>
          </p:cNvSpPr>
          <p:nvPr userDrawn="1"/>
        </p:nvSpPr>
        <p:spPr bwMode="auto">
          <a:xfrm>
            <a:off x="0" y="3348038"/>
            <a:ext cx="9144000" cy="3509962"/>
          </a:xfrm>
          <a:prstGeom prst="rect">
            <a:avLst/>
          </a:prstGeom>
          <a:solidFill>
            <a:srgbClr val="66585B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Eine Ecke des Rechtecks abrunden 7"/>
          <p:cNvSpPr>
            <a:spLocks noChangeArrowheads="1"/>
          </p:cNvSpPr>
          <p:nvPr userDrawn="1"/>
        </p:nvSpPr>
        <p:spPr bwMode="auto">
          <a:xfrm flipV="1">
            <a:off x="0" y="2708275"/>
            <a:ext cx="8213725" cy="2133600"/>
          </a:xfrm>
          <a:custGeom>
            <a:avLst/>
            <a:gdLst>
              <a:gd name="T0" fmla="*/ 4106863 w 8213725"/>
              <a:gd name="T1" fmla="*/ 0 h 2133600"/>
              <a:gd name="T2" fmla="*/ 0 w 8213725"/>
              <a:gd name="T3" fmla="*/ 1066800 h 2133600"/>
              <a:gd name="T4" fmla="*/ 4106863 w 8213725"/>
              <a:gd name="T5" fmla="*/ 2133600 h 2133600"/>
              <a:gd name="T6" fmla="*/ 8213725 w 8213725"/>
              <a:gd name="T7" fmla="*/ 1066800 h 2133600"/>
              <a:gd name="T8" fmla="*/ 3 60000 65536"/>
              <a:gd name="T9" fmla="*/ 2 60000 65536"/>
              <a:gd name="T10" fmla="*/ 1 60000 65536"/>
              <a:gd name="T11" fmla="*/ 0 60000 65536"/>
              <a:gd name="T12" fmla="*/ 0 w 8213725"/>
              <a:gd name="T13" fmla="*/ 0 h 2133600"/>
              <a:gd name="T14" fmla="*/ 8109571 w 8213725"/>
              <a:gd name="T15" fmla="*/ 2133600 h 2133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213725" h="2133600">
                <a:moveTo>
                  <a:pt x="0" y="0"/>
                </a:moveTo>
                <a:lnTo>
                  <a:pt x="7858118" y="0"/>
                </a:lnTo>
                <a:cubicBezTo>
                  <a:pt x="8054514" y="0"/>
                  <a:pt x="8213725" y="159210"/>
                  <a:pt x="8213725" y="355607"/>
                </a:cubicBezTo>
                <a:lnTo>
                  <a:pt x="8213725" y="2133600"/>
                </a:lnTo>
                <a:lnTo>
                  <a:pt x="0" y="213360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>
            <a:outerShdw blurRad="141605" dist="63500" dir="4499996" sx="100999" sy="100999" algn="t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-42863"/>
            <a:ext cx="2565400" cy="1435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631232" y="4077072"/>
            <a:ext cx="5432648" cy="69492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200" b="0" i="0">
                <a:solidFill>
                  <a:schemeClr val="tx1"/>
                </a:solidFill>
                <a:latin typeface="Helvetica Neue"/>
                <a:cs typeface="Helvetica Neu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9448" y="2924944"/>
            <a:ext cx="6624736" cy="1008112"/>
          </a:xfrm>
          <a:prstGeom prst="rect">
            <a:avLst/>
          </a:prstGeom>
        </p:spPr>
        <p:txBody>
          <a:bodyPr anchor="b"/>
          <a:lstStyle>
            <a:lvl1pPr algn="r">
              <a:defRPr sz="2900" b="1" i="0">
                <a:latin typeface="Helvetica Neue"/>
                <a:cs typeface="Helvetica Neue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281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31750"/>
            <a:ext cx="146526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08721"/>
            <a:ext cx="8229600" cy="5095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38315"/>
            <a:ext cx="8229600" cy="43549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40E0C4-5CD0-49FE-A279-24FEBFD1859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8676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31750"/>
            <a:ext cx="146526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39949"/>
            <a:ext cx="4038600" cy="4356000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39949"/>
            <a:ext cx="4038600" cy="4353347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68313" y="908721"/>
            <a:ext cx="8229600" cy="5095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0C4BB1-586E-4692-9FD8-4E53C424DB9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5849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31750"/>
            <a:ext cx="146526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052737"/>
            <a:ext cx="4040188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>
                <a:solidFill>
                  <a:srgbClr val="66585B"/>
                </a:solidFill>
                <a:latin typeface="Helvetica Neue Medium"/>
                <a:cs typeface="Helvetica Neue 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18421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9" y="1052737"/>
            <a:ext cx="4041775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>
                <a:solidFill>
                  <a:srgbClr val="66585B"/>
                </a:solidFill>
                <a:latin typeface="Helvetica Neue Medium"/>
                <a:cs typeface="Helvetica Neue 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9" y="2174876"/>
            <a:ext cx="4041775" cy="3918421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614CCF-FC21-4D02-A778-E99E780C83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48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932363" y="6524625"/>
            <a:ext cx="3527425" cy="1444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>
                <a:latin typeface="Helvetica Neue Light" pitchFamily="-104" charset="0"/>
              </a:defRPr>
            </a:lvl1pPr>
          </a:lstStyle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32813" y="6524625"/>
            <a:ext cx="576262" cy="1444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 smtClean="0">
                <a:solidFill>
                  <a:srgbClr val="000000"/>
                </a:solidFill>
                <a:latin typeface="Helvetica Neue Light" pitchFamily="-104" charset="0"/>
              </a:defRPr>
            </a:lvl1pPr>
          </a:lstStyle>
          <a:p>
            <a:pPr>
              <a:defRPr/>
            </a:pPr>
            <a:fld id="{AE55E622-C1B1-48A3-9EA6-BFD679C80CE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cxnSp>
        <p:nvCxnSpPr>
          <p:cNvPr id="3" name="Gerade Verbindung 2"/>
          <p:cNvCxnSpPr>
            <a:cxnSpLocks noChangeShapeType="1"/>
          </p:cNvCxnSpPr>
          <p:nvPr/>
        </p:nvCxnSpPr>
        <p:spPr bwMode="auto">
          <a:xfrm>
            <a:off x="8496300" y="6523038"/>
            <a:ext cx="0" cy="125412"/>
          </a:xfrm>
          <a:prstGeom prst="line">
            <a:avLst/>
          </a:prstGeom>
          <a:noFill/>
          <a:ln w="6350">
            <a:solidFill>
              <a:srgbClr val="66585B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2900" kern="1200">
          <a:solidFill>
            <a:srgbClr val="66585B"/>
          </a:solidFill>
          <a:latin typeface="Helvetica Neue Medium"/>
          <a:ea typeface="ＭＳ Ｐゴシック" charset="0"/>
          <a:cs typeface="Helvetica Neue Medium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900">
          <a:solidFill>
            <a:srgbClr val="66585B"/>
          </a:solidFill>
          <a:latin typeface="Helvetica Neue Medium" charset="0"/>
          <a:ea typeface="ＭＳ Ｐゴシック" charset="0"/>
          <a:cs typeface="Helvetica Neue Medium" pitchFamily="-10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900">
          <a:solidFill>
            <a:srgbClr val="66585B"/>
          </a:solidFill>
          <a:latin typeface="Helvetica Neue Medium" charset="0"/>
          <a:ea typeface="ＭＳ Ｐゴシック" charset="0"/>
          <a:cs typeface="Helvetica Neue Medium" pitchFamily="-10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900">
          <a:solidFill>
            <a:srgbClr val="66585B"/>
          </a:solidFill>
          <a:latin typeface="Helvetica Neue Medium" charset="0"/>
          <a:ea typeface="ＭＳ Ｐゴシック" charset="0"/>
          <a:cs typeface="Helvetica Neue Medium" pitchFamily="-10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900">
          <a:solidFill>
            <a:srgbClr val="66585B"/>
          </a:solidFill>
          <a:latin typeface="Helvetica Neue Medium" charset="0"/>
          <a:ea typeface="ＭＳ Ｐゴシック" charset="0"/>
          <a:cs typeface="Helvetica Neue Medium" pitchFamily="-10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1pPr>
      <a:lvl2pPr marL="4572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2pPr>
      <a:lvl3pPr marL="9144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3pPr>
      <a:lvl4pPr marL="1371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4pPr>
      <a:lvl5pPr marL="18288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9448" y="2996952"/>
            <a:ext cx="6624736" cy="1152128"/>
          </a:xfrm>
        </p:spPr>
        <p:txBody>
          <a:bodyPr>
            <a:normAutofit fontScale="90000"/>
          </a:bodyPr>
          <a:lstStyle/>
          <a:p>
            <a:r>
              <a:rPr lang="de-DE" sz="2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100" dirty="0">
                <a:latin typeface="Arial" panose="020B0604020202020204" pitchFamily="34" charset="0"/>
                <a:cs typeface="Arial" panose="020B0604020202020204" pitchFamily="34" charset="0"/>
              </a:rPr>
              <a:t>50plus</a:t>
            </a:r>
            <a:br>
              <a:rPr lang="de-DE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Blitzlicht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zum Thema: 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Weiterbildung aus Sicht von Politik und Praxis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03097" y="4725144"/>
            <a:ext cx="6858000" cy="124182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de-DE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Bruno Weber-Gobet </a:t>
            </a:r>
          </a:p>
          <a:p>
            <a:pPr>
              <a:spcBef>
                <a:spcPts val="0"/>
              </a:spcBef>
            </a:pPr>
            <a:r>
              <a:rPr lang="de-DE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Leiter Bildungspolitik Travail.Suisse </a:t>
            </a:r>
            <a:endParaRPr lang="de-CH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80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50+ ist zum Thema geworden: warum?</a:t>
            </a:r>
            <a:endParaRPr lang="de-CH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è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Entwicklungen in der Arbeitswelt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Demografische Entwicklung und Fachkräftebedarf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Die Entstehung von Lobbygruppen 50+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9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Entwicklungen in der Arbeitswelt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38315"/>
            <a:ext cx="8229600" cy="4498997"/>
          </a:xfrm>
        </p:spPr>
        <p:txBody>
          <a:bodyPr>
            <a:normAutofit fontScale="92500" lnSpcReduction="20000"/>
          </a:bodyPr>
          <a:lstStyle/>
          <a:p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Die Bedeutung der älteren Arbeitnehmenden nimmt laufend zu. Die älteren Arbeitnehmenden leisten einen wachsenden Anteil am </a:t>
            </a:r>
            <a:r>
              <a:rPr lang="de-CH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Bruttosozialprodukt.</a:t>
            </a:r>
          </a:p>
          <a:p>
            <a:endParaRPr lang="de-CH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16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rasanten Veränderungen in Wirtschaft und Gesellschaft bergen die Gefahr von «</a:t>
            </a:r>
            <a:r>
              <a:rPr lang="de-CH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Dequalifizierungen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» im Verlaufe des Arbeitslebens: </a:t>
            </a:r>
            <a:r>
              <a:rPr lang="de-CH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Entwertung 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von beruflichen Qualifikationen, </a:t>
            </a:r>
            <a:r>
              <a:rPr lang="de-CH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Verlust 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von beruflichen Qualifikationen, </a:t>
            </a:r>
            <a:r>
              <a:rPr lang="de-CH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Verhinderung 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der Aneignung von neuen Qualifikationen, </a:t>
            </a:r>
            <a:r>
              <a:rPr lang="de-CH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gesundheitliche 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Beeinträchtigungen.</a:t>
            </a:r>
          </a:p>
          <a:p>
            <a:pPr marL="0" indent="0">
              <a:buNone/>
            </a:pPr>
            <a:endParaRPr lang="de-CH" sz="1650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78754"/>
              </p:ext>
            </p:extLst>
          </p:nvPr>
        </p:nvGraphicFramePr>
        <p:xfrm>
          <a:off x="861865" y="2780928"/>
          <a:ext cx="7442496" cy="1363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959"/>
                <a:gridCol w="1728192"/>
                <a:gridCol w="1727721"/>
                <a:gridCol w="1860624"/>
              </a:tblGrid>
              <a:tr h="480060"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Anteil</a:t>
                      </a:r>
                      <a:r>
                        <a:rPr lang="de-DE" sz="19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 den Erwerbstätigen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1990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50-65+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21.7%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24.8%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27.9%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45-65+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32.5%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35.9%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41.1%</a:t>
                      </a:r>
                      <a:endParaRPr lang="de-CH" sz="1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028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Demografische Entwicklung und Fachkräftebedarf</a:t>
            </a:r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1" y="2300464"/>
            <a:ext cx="4700111" cy="3504800"/>
          </a:xfrm>
          <a:prstGeom prst="rect">
            <a:avLst/>
          </a:prstGeom>
        </p:spPr>
      </p:pic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074958"/>
              </p:ext>
            </p:extLst>
          </p:nvPr>
        </p:nvGraphicFramePr>
        <p:xfrm>
          <a:off x="5443537" y="2204864"/>
          <a:ext cx="3193257" cy="3730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3257"/>
              </a:tblGrid>
              <a:tr h="3730340"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den Jahren 2015</a:t>
                      </a:r>
                      <a:r>
                        <a:rPr lang="de-CH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bis 2030 werden aufgrund der heutigen Zahlen und den heutigen Bedingungen mehr als 470’000 Personen mehr aus der Arbeitswelt aussteigen als einsteigen. </a:t>
                      </a:r>
                    </a:p>
                    <a:p>
                      <a:endParaRPr lang="de-CH" sz="18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CH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Diskussion um die optimale Ausnutzung des Fachkräfte- potential: Frauen, ältere Arbeitnehmende, Personen mit einer Beeinträchtigung </a:t>
                      </a:r>
                      <a:endParaRPr lang="de-CH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397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Entstehung von Lobbygruppen 50+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3" y="1556792"/>
            <a:ext cx="8229600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Politik reagiert auf Druck. Seit 2014 sind Lobbygruppen um erwerbslose Arbeitnehmende 50+ mit ihren Anliegen verstärkt in Bundesbern präsent. Forderungen: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Diskriminierungsverbot auf dem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Arbeitsmarkt, Kündigungsschutz 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Angepasste, verbesserte Dienstleistungen von RAV (Schutz vor Langzeitarbeitslosigkeit)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Altersneutrale Kosten bei der Pensionskasse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Überbrückungsrenten </a:t>
            </a:r>
          </a:p>
          <a:p>
            <a:pPr marL="0" indent="0">
              <a:buNone/>
            </a:pPr>
            <a:endParaRPr lang="de-CH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Eine Folge davon ist zum Beispiel die Einberufung einer «</a:t>
            </a:r>
            <a:r>
              <a:rPr lang="de-CH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Nationalen Konferenz zum Thema ältere Arbeitnehmende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», welche am 27.April 2015 in Bern stattfand.  Unter der Leitung von Bundesrat  Schneider-Ammann trafen sich die Spitzen der Kantone und die Dachverbänd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e der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Wirtschaft (SAV, SGV, SGB, Travail.Suisse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69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ist zu tun? </a:t>
            </a:r>
            <a:r>
              <a:rPr lang="de-CH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Diskussionslinien in der Bildung</a:t>
            </a:r>
            <a:endParaRPr lang="de-CH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berufliche Standortbestimmungen/Laufbahnplanungen nach 40 durchführen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Zugang zur Nachholbildung verbessern </a:t>
            </a: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Berufseinstieg </a:t>
            </a:r>
            <a:r>
              <a:rPr lang="de-CH" sz="2000" i="1" dirty="0">
                <a:latin typeface="Arial" panose="020B0604020202020204" pitchFamily="34" charset="0"/>
                <a:cs typeface="Arial" panose="020B0604020202020204" pitchFamily="34" charset="0"/>
              </a:rPr>
              <a:t>und Berufswechsel für </a:t>
            </a:r>
            <a:r>
              <a:rPr lang="de-CH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Erwachsene</a:t>
            </a: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-"/>
            </a:pP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Wiedereinstieg 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fördern und erleichtern (</a:t>
            </a:r>
            <a:r>
              <a:rPr lang="de-CH" sz="2000" i="1" dirty="0">
                <a:latin typeface="Arial" panose="020B0604020202020204" pitchFamily="34" charset="0"/>
                <a:cs typeface="Arial" panose="020B0604020202020204" pitchFamily="34" charset="0"/>
              </a:rPr>
              <a:t>Gesamtstrategie </a:t>
            </a:r>
            <a:r>
              <a:rPr lang="de-CH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Wiedereinstieg</a:t>
            </a: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-"/>
            </a:pP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Weiterbildungsgesetz umsetzen (</a:t>
            </a:r>
            <a:r>
              <a:rPr lang="de-CH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Förderung Grundkompetenzen</a:t>
            </a: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-"/>
            </a:pP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Weiterbildung 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unabhängig von Alter, Geschlecht und Qualifikation begünstigen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horizontale Karrieren ermöglichen 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Höhere Berufsbildung stärken</a:t>
            </a: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710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Berichte zum Thema</a:t>
            </a:r>
            <a:endParaRPr lang="de-CH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>
                <a:latin typeface="Arial" panose="020B0604020202020204" pitchFamily="34" charset="0"/>
                <a:cs typeface="Arial" panose="020B0604020202020204" pitchFamily="34" charset="0"/>
              </a:rPr>
              <a:t>Fachkräfteinitiative, 19.06.2015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Schlusserklärung «Nationale Konferenz zum Thema ältere Arbeitnehmende</a:t>
            </a:r>
            <a:r>
              <a:rPr lang="de-CH" dirty="0" smtClean="0">
                <a:latin typeface="Arial" panose="020B0604020202020204" pitchFamily="34" charset="0"/>
                <a:cs typeface="Arial" panose="020B0604020202020204" pitchFamily="34" charset="0"/>
              </a:rPr>
              <a:t>», 27.04.2015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Fachkräftemangel in der Schweiz - Ein 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Indikatorensystem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zur Beurteilung der Fachkräftenachfrage in verschiedenen </a:t>
            </a:r>
            <a:r>
              <a:rPr lang="de-CH" dirty="0" smtClean="0">
                <a:latin typeface="Arial" panose="020B0604020202020204" pitchFamily="34" charset="0"/>
                <a:cs typeface="Arial" panose="020B0604020202020204" pitchFamily="34" charset="0"/>
              </a:rPr>
              <a:t>Berufsfeldern, 23.04.2014 </a:t>
            </a: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Nach 50 im Gesundheitsberuf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472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-PowerPoint_Vorl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S-PowerPoint_Vorlage" id="{A78D9547-EBDE-4E9F-B55E-498EFD34B96C}" vid="{548C8D3D-11EF-4679-A897-D971A3FC9CFB}"/>
    </a:ext>
  </a:ext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TS-PowerPoint_Vorlage</Template>
  <TotalTime>0</TotalTime>
  <Words>388</Words>
  <Application>Microsoft Office PowerPoint</Application>
  <PresentationFormat>Bildschirmpräsentation (4:3)</PresentationFormat>
  <Paragraphs>66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7" baseType="lpstr">
      <vt:lpstr>ＭＳ Ｐゴシック</vt:lpstr>
      <vt:lpstr>Arial</vt:lpstr>
      <vt:lpstr>Calibri</vt:lpstr>
      <vt:lpstr>Helvetica Neue</vt:lpstr>
      <vt:lpstr>Helvetica Neue Light</vt:lpstr>
      <vt:lpstr>Helvetica Neue Medium</vt:lpstr>
      <vt:lpstr>Symbol</vt:lpstr>
      <vt:lpstr>Times New Roman</vt:lpstr>
      <vt:lpstr>Wingdings</vt:lpstr>
      <vt:lpstr>TS-PowerPoint_Vorlage</vt:lpstr>
      <vt:lpstr> 50plus Blitzlicht zum Thema:  Weiterbildung aus Sicht von Politik und Praxis</vt:lpstr>
      <vt:lpstr>50+ ist zum Thema geworden: warum?</vt:lpstr>
      <vt:lpstr>Entwicklungen in der Arbeitswelt</vt:lpstr>
      <vt:lpstr>Demografische Entwicklung und Fachkräftebedarf</vt:lpstr>
      <vt:lpstr>Die Entstehung von Lobbygruppen 50+</vt:lpstr>
      <vt:lpstr>Was ist zu tun? Diskussionslinien in der Bildung</vt:lpstr>
      <vt:lpstr>Berichte zum Thema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für  zweizeiligen Titel</dc:title>
  <dc:creator>Martin Flügel</dc:creator>
  <cp:lastModifiedBy>Bruno Weber</cp:lastModifiedBy>
  <cp:revision>43</cp:revision>
  <cp:lastPrinted>2015-05-19T19:10:33Z</cp:lastPrinted>
  <dcterms:created xsi:type="dcterms:W3CDTF">2015-05-11T09:13:05Z</dcterms:created>
  <dcterms:modified xsi:type="dcterms:W3CDTF">2015-08-24T09:35:12Z</dcterms:modified>
</cp:coreProperties>
</file>