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1" r:id="rId1"/>
  </p:sldMasterIdLst>
  <p:notesMasterIdLst>
    <p:notesMasterId r:id="rId11"/>
  </p:notesMasterIdLst>
  <p:handoutMasterIdLst>
    <p:handoutMasterId r:id="rId12"/>
  </p:handoutMasterIdLst>
  <p:sldIdLst>
    <p:sldId id="258" r:id="rId2"/>
    <p:sldId id="272" r:id="rId3"/>
    <p:sldId id="264" r:id="rId4"/>
    <p:sldId id="266" r:id="rId5"/>
    <p:sldId id="267" r:id="rId6"/>
    <p:sldId id="268" r:id="rId7"/>
    <p:sldId id="270" r:id="rId8"/>
    <p:sldId id="269" r:id="rId9"/>
    <p:sldId id="271" r:id="rId10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585B"/>
    <a:srgbClr val="663E35"/>
    <a:srgbClr val="522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94660"/>
  </p:normalViewPr>
  <p:slideViewPr>
    <p:cSldViewPr>
      <p:cViewPr varScale="1">
        <p:scale>
          <a:sx n="102" d="100"/>
          <a:sy n="102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Vergleich Potential </a:t>
            </a:r>
          </a:p>
          <a:p>
            <a:pPr>
              <a:defRPr/>
            </a:pPr>
            <a:r>
              <a:rPr lang="de-CH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Berufsausstieg</a:t>
            </a:r>
            <a:r>
              <a:rPr lang="de-CH" sz="200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‘65 / Berufseinstieg ’20</a:t>
            </a:r>
          </a:p>
          <a:p>
            <a:pPr>
              <a:defRPr/>
            </a:pPr>
            <a:r>
              <a:rPr lang="de-DE" sz="200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2015 -2030</a:t>
            </a:r>
            <a:endParaRPr lang="de-CH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Tabelle1!$K$137:$K$152</c:f>
              <c:strCache>
                <c:ptCount val="16"/>
                <c:pt idx="0">
                  <c:v>65/20</c:v>
                </c:pt>
                <c:pt idx="1">
                  <c:v>64/19</c:v>
                </c:pt>
                <c:pt idx="2">
                  <c:v>63/18</c:v>
                </c:pt>
                <c:pt idx="3">
                  <c:v>62/17</c:v>
                </c:pt>
                <c:pt idx="4">
                  <c:v>61/16</c:v>
                </c:pt>
                <c:pt idx="5">
                  <c:v>60/15</c:v>
                </c:pt>
                <c:pt idx="6">
                  <c:v>59/14</c:v>
                </c:pt>
                <c:pt idx="7">
                  <c:v>58/13</c:v>
                </c:pt>
                <c:pt idx="8">
                  <c:v>57/12</c:v>
                </c:pt>
                <c:pt idx="9">
                  <c:v>56/11</c:v>
                </c:pt>
                <c:pt idx="10">
                  <c:v>55/10</c:v>
                </c:pt>
                <c:pt idx="11">
                  <c:v>54/09</c:v>
                </c:pt>
                <c:pt idx="12">
                  <c:v>53/08</c:v>
                </c:pt>
                <c:pt idx="13">
                  <c:v>52/07</c:v>
                </c:pt>
                <c:pt idx="14">
                  <c:v>51/06</c:v>
                </c:pt>
                <c:pt idx="15">
                  <c:v>50/05</c:v>
                </c:pt>
              </c:strCache>
            </c:strRef>
          </c:cat>
          <c:val>
            <c:numRef>
              <c:f>Tabelle1!$L$137:$L$152</c:f>
              <c:numCache>
                <c:formatCode>#,##0_);\(#,##0\)</c:formatCode>
                <c:ptCount val="16"/>
                <c:pt idx="0">
                  <c:v>91526</c:v>
                </c:pt>
                <c:pt idx="1">
                  <c:v>89583</c:v>
                </c:pt>
                <c:pt idx="2">
                  <c:v>93599</c:v>
                </c:pt>
                <c:pt idx="3">
                  <c:v>94687</c:v>
                </c:pt>
                <c:pt idx="4">
                  <c:v>98302</c:v>
                </c:pt>
                <c:pt idx="5">
                  <c:v>101491</c:v>
                </c:pt>
                <c:pt idx="6">
                  <c:v>105887</c:v>
                </c:pt>
                <c:pt idx="7">
                  <c:v>109377</c:v>
                </c:pt>
                <c:pt idx="8">
                  <c:v>112091</c:v>
                </c:pt>
                <c:pt idx="9">
                  <c:v>116508</c:v>
                </c:pt>
                <c:pt idx="10">
                  <c:v>120293</c:v>
                </c:pt>
                <c:pt idx="11">
                  <c:v>123655</c:v>
                </c:pt>
                <c:pt idx="12">
                  <c:v>127962</c:v>
                </c:pt>
                <c:pt idx="13">
                  <c:v>133055</c:v>
                </c:pt>
                <c:pt idx="14">
                  <c:v>136985</c:v>
                </c:pt>
                <c:pt idx="15">
                  <c:v>134937</c:v>
                </c:pt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Tabelle1!$K$137:$K$152</c:f>
              <c:strCache>
                <c:ptCount val="16"/>
                <c:pt idx="0">
                  <c:v>65/20</c:v>
                </c:pt>
                <c:pt idx="1">
                  <c:v>64/19</c:v>
                </c:pt>
                <c:pt idx="2">
                  <c:v>63/18</c:v>
                </c:pt>
                <c:pt idx="3">
                  <c:v>62/17</c:v>
                </c:pt>
                <c:pt idx="4">
                  <c:v>61/16</c:v>
                </c:pt>
                <c:pt idx="5">
                  <c:v>60/15</c:v>
                </c:pt>
                <c:pt idx="6">
                  <c:v>59/14</c:v>
                </c:pt>
                <c:pt idx="7">
                  <c:v>58/13</c:v>
                </c:pt>
                <c:pt idx="8">
                  <c:v>57/12</c:v>
                </c:pt>
                <c:pt idx="9">
                  <c:v>56/11</c:v>
                </c:pt>
                <c:pt idx="10">
                  <c:v>55/10</c:v>
                </c:pt>
                <c:pt idx="11">
                  <c:v>54/09</c:v>
                </c:pt>
                <c:pt idx="12">
                  <c:v>53/08</c:v>
                </c:pt>
                <c:pt idx="13">
                  <c:v>52/07</c:v>
                </c:pt>
                <c:pt idx="14">
                  <c:v>51/06</c:v>
                </c:pt>
                <c:pt idx="15">
                  <c:v>50/05</c:v>
                </c:pt>
              </c:strCache>
            </c:strRef>
          </c:cat>
          <c:val>
            <c:numRef>
              <c:f>Tabelle1!$M$137:$M$152</c:f>
              <c:numCache>
                <c:formatCode>#,##0_);\(#,##0\)</c:formatCode>
                <c:ptCount val="16"/>
                <c:pt idx="0">
                  <c:v>89465</c:v>
                </c:pt>
                <c:pt idx="1">
                  <c:v>88800</c:v>
                </c:pt>
                <c:pt idx="2">
                  <c:v>86352</c:v>
                </c:pt>
                <c:pt idx="3">
                  <c:v>84875</c:v>
                </c:pt>
                <c:pt idx="4">
                  <c:v>83520</c:v>
                </c:pt>
                <c:pt idx="5">
                  <c:v>83964</c:v>
                </c:pt>
                <c:pt idx="6">
                  <c:v>79077</c:v>
                </c:pt>
                <c:pt idx="7">
                  <c:v>78703</c:v>
                </c:pt>
                <c:pt idx="8">
                  <c:v>77662</c:v>
                </c:pt>
                <c:pt idx="9">
                  <c:v>78905</c:v>
                </c:pt>
                <c:pt idx="10">
                  <c:v>78901</c:v>
                </c:pt>
                <c:pt idx="11">
                  <c:v>78984</c:v>
                </c:pt>
                <c:pt idx="12">
                  <c:v>79780</c:v>
                </c:pt>
                <c:pt idx="13">
                  <c:v>81171</c:v>
                </c:pt>
                <c:pt idx="14">
                  <c:v>81773</c:v>
                </c:pt>
                <c:pt idx="15">
                  <c:v>83341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225472"/>
        <c:axId val="207227040"/>
      </c:barChart>
      <c:catAx>
        <c:axId val="20722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7227040"/>
        <c:crosses val="autoZero"/>
        <c:auto val="1"/>
        <c:lblAlgn val="ctr"/>
        <c:lblOffset val="100"/>
        <c:noMultiLvlLbl val="0"/>
      </c:catAx>
      <c:valAx>
        <c:axId val="20722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722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3856A93-45AC-4AF3-B35B-01286CF9957D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71718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9155746-EC81-40C6-9E3D-A6CDB181B91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8585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55746-EC81-40C6-9E3D-A6CDB181B913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572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155746-EC81-40C6-9E3D-A6CDB181B91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531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_einzeilig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>
            <a:spLocks noChangeArrowheads="1"/>
          </p:cNvSpPr>
          <p:nvPr userDrawn="1"/>
        </p:nvSpPr>
        <p:spPr bwMode="auto">
          <a:xfrm>
            <a:off x="0" y="3348038"/>
            <a:ext cx="9144000" cy="3509962"/>
          </a:xfrm>
          <a:prstGeom prst="rect">
            <a:avLst/>
          </a:prstGeom>
          <a:solidFill>
            <a:srgbClr val="66585B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Eine Ecke des Rechtecks abrunden 7"/>
          <p:cNvSpPr>
            <a:spLocks noChangeArrowheads="1"/>
          </p:cNvSpPr>
          <p:nvPr userDrawn="1"/>
        </p:nvSpPr>
        <p:spPr bwMode="auto">
          <a:xfrm flipV="1">
            <a:off x="0" y="2852738"/>
            <a:ext cx="8213725" cy="1439862"/>
          </a:xfrm>
          <a:custGeom>
            <a:avLst/>
            <a:gdLst>
              <a:gd name="T0" fmla="*/ 4106863 w 8213725"/>
              <a:gd name="T1" fmla="*/ 0 h 1439862"/>
              <a:gd name="T2" fmla="*/ 0 w 8213725"/>
              <a:gd name="T3" fmla="*/ 719931 h 1439862"/>
              <a:gd name="T4" fmla="*/ 4106863 w 8213725"/>
              <a:gd name="T5" fmla="*/ 1439862 h 1439862"/>
              <a:gd name="T6" fmla="*/ 8213725 w 8213725"/>
              <a:gd name="T7" fmla="*/ 719931 h 1439862"/>
              <a:gd name="T8" fmla="*/ 3 60000 65536"/>
              <a:gd name="T9" fmla="*/ 2 60000 65536"/>
              <a:gd name="T10" fmla="*/ 1 60000 65536"/>
              <a:gd name="T11" fmla="*/ 0 60000 65536"/>
              <a:gd name="T12" fmla="*/ 0 w 8213725"/>
              <a:gd name="T13" fmla="*/ 0 h 1439862"/>
              <a:gd name="T14" fmla="*/ 8143437 w 8213725"/>
              <a:gd name="T15" fmla="*/ 1439862 h 14398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13725" h="1439862">
                <a:moveTo>
                  <a:pt x="0" y="0"/>
                </a:moveTo>
                <a:lnTo>
                  <a:pt x="7973743" y="0"/>
                </a:lnTo>
                <a:cubicBezTo>
                  <a:pt x="8106281" y="0"/>
                  <a:pt x="8213725" y="107443"/>
                  <a:pt x="8213725" y="239982"/>
                </a:cubicBezTo>
                <a:lnTo>
                  <a:pt x="8213725" y="1439862"/>
                </a:lnTo>
                <a:lnTo>
                  <a:pt x="0" y="1439862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1605" dist="63500" dir="4499996" sx="100999" sy="100999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-42863"/>
            <a:ext cx="2565400" cy="143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631232" y="3573016"/>
            <a:ext cx="5432648" cy="69492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2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9448" y="2996952"/>
            <a:ext cx="6624736" cy="576064"/>
          </a:xfrm>
          <a:prstGeom prst="rect">
            <a:avLst/>
          </a:prstGeom>
        </p:spPr>
        <p:txBody>
          <a:bodyPr anchor="b"/>
          <a:lstStyle>
            <a:lvl1pPr algn="r">
              <a:defRPr sz="2900" b="1" i="0">
                <a:latin typeface="Helvetica Neue"/>
                <a:cs typeface="Helvetica Neue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42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_zweizeilig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>
            <a:spLocks noChangeArrowheads="1"/>
          </p:cNvSpPr>
          <p:nvPr userDrawn="1"/>
        </p:nvSpPr>
        <p:spPr bwMode="auto">
          <a:xfrm>
            <a:off x="0" y="3348038"/>
            <a:ext cx="9144000" cy="3509962"/>
          </a:xfrm>
          <a:prstGeom prst="rect">
            <a:avLst/>
          </a:prstGeom>
          <a:solidFill>
            <a:srgbClr val="66585B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Eine Ecke des Rechtecks abrunden 7"/>
          <p:cNvSpPr>
            <a:spLocks noChangeArrowheads="1"/>
          </p:cNvSpPr>
          <p:nvPr userDrawn="1"/>
        </p:nvSpPr>
        <p:spPr bwMode="auto">
          <a:xfrm flipV="1">
            <a:off x="0" y="2708275"/>
            <a:ext cx="8213725" cy="2133600"/>
          </a:xfrm>
          <a:custGeom>
            <a:avLst/>
            <a:gdLst>
              <a:gd name="T0" fmla="*/ 4106863 w 8213725"/>
              <a:gd name="T1" fmla="*/ 0 h 2133600"/>
              <a:gd name="T2" fmla="*/ 0 w 8213725"/>
              <a:gd name="T3" fmla="*/ 1066800 h 2133600"/>
              <a:gd name="T4" fmla="*/ 4106863 w 8213725"/>
              <a:gd name="T5" fmla="*/ 2133600 h 2133600"/>
              <a:gd name="T6" fmla="*/ 8213725 w 8213725"/>
              <a:gd name="T7" fmla="*/ 1066800 h 2133600"/>
              <a:gd name="T8" fmla="*/ 3 60000 65536"/>
              <a:gd name="T9" fmla="*/ 2 60000 65536"/>
              <a:gd name="T10" fmla="*/ 1 60000 65536"/>
              <a:gd name="T11" fmla="*/ 0 60000 65536"/>
              <a:gd name="T12" fmla="*/ 0 w 8213725"/>
              <a:gd name="T13" fmla="*/ 0 h 2133600"/>
              <a:gd name="T14" fmla="*/ 8109571 w 8213725"/>
              <a:gd name="T15" fmla="*/ 2133600 h 2133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13725" h="2133600">
                <a:moveTo>
                  <a:pt x="0" y="0"/>
                </a:moveTo>
                <a:lnTo>
                  <a:pt x="7858118" y="0"/>
                </a:lnTo>
                <a:cubicBezTo>
                  <a:pt x="8054514" y="0"/>
                  <a:pt x="8213725" y="159210"/>
                  <a:pt x="8213725" y="355607"/>
                </a:cubicBezTo>
                <a:lnTo>
                  <a:pt x="8213725" y="2133600"/>
                </a:lnTo>
                <a:lnTo>
                  <a:pt x="0" y="213360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1605" dist="63500" dir="4499996" sx="100999" sy="100999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-42863"/>
            <a:ext cx="2565400" cy="143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631232" y="4077072"/>
            <a:ext cx="5432648" cy="69492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2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9448" y="2924944"/>
            <a:ext cx="6624736" cy="1008112"/>
          </a:xfrm>
          <a:prstGeom prst="rect">
            <a:avLst/>
          </a:prstGeom>
        </p:spPr>
        <p:txBody>
          <a:bodyPr anchor="b"/>
          <a:lstStyle>
            <a:lvl1pPr algn="r">
              <a:defRPr sz="2900" b="1" i="0">
                <a:latin typeface="Helvetica Neue"/>
                <a:cs typeface="Helvetica Neue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2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908721"/>
            <a:ext cx="8229600" cy="5095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38315"/>
            <a:ext cx="8229600" cy="43549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40E0C4-5CD0-49FE-A279-24FEBFD185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67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39949"/>
            <a:ext cx="4038600" cy="435600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39949"/>
            <a:ext cx="4038600" cy="4353347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68313" y="908721"/>
            <a:ext cx="8229600" cy="5095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0C4BB1-586E-4692-9FD8-4E53C424DB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84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10" descr="TravailSuisse Logo Standard Pantone 1797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31750"/>
            <a:ext cx="146526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052737"/>
            <a:ext cx="4040188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66585B"/>
                </a:solidFill>
                <a:latin typeface="Helvetica Neue Medium"/>
                <a:cs typeface="Helvetica Neue 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18421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052737"/>
            <a:ext cx="4041775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66585B"/>
                </a:solidFill>
                <a:latin typeface="Helvetica Neue Medium"/>
                <a:cs typeface="Helvetica Neue 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2174876"/>
            <a:ext cx="4041775" cy="3918421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4CCF-FC21-4D02-A778-E99E780C8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4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932363" y="6524625"/>
            <a:ext cx="3527425" cy="144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latin typeface="Helvetica Neue Light" pitchFamily="-104" charset="0"/>
              </a:defRPr>
            </a:lvl1pPr>
          </a:lstStyle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32813" y="6524625"/>
            <a:ext cx="576262" cy="144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smtClean="0">
                <a:solidFill>
                  <a:srgbClr val="000000"/>
                </a:solidFill>
                <a:latin typeface="Helvetica Neue Light" pitchFamily="-104" charset="0"/>
              </a:defRPr>
            </a:lvl1pPr>
          </a:lstStyle>
          <a:p>
            <a:pPr>
              <a:defRPr/>
            </a:pPr>
            <a:fld id="{AE55E622-C1B1-48A3-9EA6-BFD679C80C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cxnSp>
        <p:nvCxnSpPr>
          <p:cNvPr id="3" name="Gerade Verbindung 2"/>
          <p:cNvCxnSpPr>
            <a:cxnSpLocks noChangeShapeType="1"/>
          </p:cNvCxnSpPr>
          <p:nvPr/>
        </p:nvCxnSpPr>
        <p:spPr bwMode="auto">
          <a:xfrm>
            <a:off x="8496300" y="6523038"/>
            <a:ext cx="0" cy="125412"/>
          </a:xfrm>
          <a:prstGeom prst="line">
            <a:avLst/>
          </a:prstGeom>
          <a:noFill/>
          <a:ln w="6350">
            <a:solidFill>
              <a:srgbClr val="66585B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2900" kern="1200">
          <a:solidFill>
            <a:srgbClr val="66585B"/>
          </a:solidFill>
          <a:latin typeface="Helvetica Neue Medium"/>
          <a:ea typeface="ＭＳ Ｐゴシック" charset="0"/>
          <a:cs typeface="Helvetica Neue Medium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900">
          <a:solidFill>
            <a:srgbClr val="66585B"/>
          </a:solidFill>
          <a:latin typeface="Helvetica Neue Medium" charset="0"/>
          <a:ea typeface="ＭＳ Ｐゴシック" charset="0"/>
          <a:cs typeface="Helvetica Neue Medium" pitchFamily="-10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1pPr>
      <a:lvl2pPr marL="4572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2pPr>
      <a:lvl3pPr marL="9144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3pPr>
      <a:lvl4pPr marL="1371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4pPr>
      <a:lvl5pPr marL="18288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Helvetica Neue"/>
          <a:ea typeface="ＭＳ Ｐゴシック" charset="0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9510" y="3212975"/>
            <a:ext cx="9144000" cy="3645025"/>
          </a:xfrm>
          <a:prstGeom prst="rect">
            <a:avLst/>
          </a:prstGeom>
          <a:solidFill>
            <a:srgbClr val="66585B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Eine Ecke des Rechtecks abrunden 5"/>
          <p:cNvSpPr>
            <a:spLocks noChangeArrowheads="1"/>
          </p:cNvSpPr>
          <p:nvPr/>
        </p:nvSpPr>
        <p:spPr bwMode="auto">
          <a:xfrm flipV="1">
            <a:off x="0" y="2663556"/>
            <a:ext cx="8229600" cy="1269500"/>
          </a:xfrm>
          <a:custGeom>
            <a:avLst/>
            <a:gdLst>
              <a:gd name="T0" fmla="*/ 4114800 w 8229600"/>
              <a:gd name="T1" fmla="*/ 0 h 2133600"/>
              <a:gd name="T2" fmla="*/ 0 w 8229600"/>
              <a:gd name="T3" fmla="*/ 1066800 h 2133600"/>
              <a:gd name="T4" fmla="*/ 4114800 w 8229600"/>
              <a:gd name="T5" fmla="*/ 2133600 h 2133600"/>
              <a:gd name="T6" fmla="*/ 8229600 w 8229600"/>
              <a:gd name="T7" fmla="*/ 1066800 h 2133600"/>
              <a:gd name="T8" fmla="*/ 3 60000 65536"/>
              <a:gd name="T9" fmla="*/ 2 60000 65536"/>
              <a:gd name="T10" fmla="*/ 1 60000 65536"/>
              <a:gd name="T11" fmla="*/ 0 60000 65536"/>
              <a:gd name="T12" fmla="*/ 0 w 8229600"/>
              <a:gd name="T13" fmla="*/ 0 h 2133600"/>
              <a:gd name="T14" fmla="*/ 8125446 w 8229600"/>
              <a:gd name="T15" fmla="*/ 2133600 h 2133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229600" h="2133600">
                <a:moveTo>
                  <a:pt x="0" y="0"/>
                </a:moveTo>
                <a:lnTo>
                  <a:pt x="7873993" y="0"/>
                </a:lnTo>
                <a:cubicBezTo>
                  <a:pt x="8070389" y="0"/>
                  <a:pt x="8229600" y="159210"/>
                  <a:pt x="8229600" y="355607"/>
                </a:cubicBezTo>
                <a:lnTo>
                  <a:pt x="8229600" y="2133600"/>
                </a:lnTo>
                <a:lnTo>
                  <a:pt x="0" y="213360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1605" dist="63500" dir="4499996" sx="100999" sy="100999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de-DE" sz="1800" smtClean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0" name="Untertitel 2"/>
          <p:cNvSpPr>
            <a:spLocks noGrp="1"/>
          </p:cNvSpPr>
          <p:nvPr>
            <p:ph type="subTitle" idx="1"/>
          </p:nvPr>
        </p:nvSpPr>
        <p:spPr bwMode="auto">
          <a:xfrm>
            <a:off x="258333" y="4725144"/>
            <a:ext cx="7812981" cy="8049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sz="20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Bruno Weber-Gobet</a:t>
            </a:r>
            <a:r>
              <a:rPr lang="de-DE" sz="18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</a:p>
          <a:p>
            <a:pPr eaLnBrk="1" hangingPunct="1"/>
            <a:r>
              <a:rPr lang="de-DE" sz="16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Leiter Bildungspolitik Travail.Suisse /Leiter Bildungsinstitut für Arbeitnehmende ARC</a:t>
            </a:r>
            <a:r>
              <a:rPr lang="de-DE" sz="18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82550" y="2663556"/>
            <a:ext cx="7981951" cy="10534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10000"/>
              </a:lnSpc>
            </a:pPr>
            <a:r>
              <a:rPr lang="de-CH" sz="28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Fachkräftemangel –</a:t>
            </a:r>
            <a:br>
              <a:rPr lang="de-CH" sz="28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de-CH" sz="2800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eine Annäherung aus Arbeitnehmersicht</a:t>
            </a:r>
          </a:p>
        </p:txBody>
      </p:sp>
      <p:pic>
        <p:nvPicPr>
          <p:cNvPr id="9222" name="Bild 10" descr="TravailSuisse Logo Standard Pantone 1797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-42863"/>
            <a:ext cx="2565400" cy="1435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9587"/>
          </a:xfrm>
        </p:spPr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These: 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Die Bewältigung des Fachkräftemangels ist </a:t>
            </a:r>
            <a:r>
              <a:rPr lang="de-CH" dirty="0" smtClean="0"/>
              <a:t>auf </a:t>
            </a:r>
            <a:r>
              <a:rPr lang="de-CH" dirty="0"/>
              <a:t>Bildungsmassnahmen </a:t>
            </a:r>
            <a:r>
              <a:rPr lang="de-CH" dirty="0" smtClean="0"/>
              <a:t>angewiesen. Damit </a:t>
            </a:r>
            <a:r>
              <a:rPr lang="de-CH" dirty="0"/>
              <a:t>diese </a:t>
            </a:r>
            <a:r>
              <a:rPr lang="de-CH" dirty="0" smtClean="0"/>
              <a:t>effizient </a:t>
            </a:r>
            <a:r>
              <a:rPr lang="de-CH" dirty="0"/>
              <a:t>und zielgerichtet stattfinden können, braucht es ein kluges </a:t>
            </a:r>
            <a:r>
              <a:rPr lang="de-CH" dirty="0" smtClean="0"/>
              <a:t>Kompetenzmanagement.</a:t>
            </a:r>
            <a:endParaRPr lang="de-CH" dirty="0"/>
          </a:p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67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042837"/>
              </p:ext>
            </p:extLst>
          </p:nvPr>
        </p:nvGraphicFramePr>
        <p:xfrm>
          <a:off x="971600" y="980728"/>
          <a:ext cx="72008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794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Fachkräftemangel….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In den Jahren 2015 bis 2030 werden aufgrund der heutigen Zahlen und den heutigen Bedingungen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über 470’000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Personen mehr aus der Arbeitswelt aussteigen als einsteigen. </a:t>
            </a:r>
          </a:p>
          <a:p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Gemäss Indikatorensystem des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seco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sind davon nicht alle Berufsfelder gleich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betroffen. </a:t>
            </a:r>
          </a:p>
          <a:p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Diskussion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um die optimale Ausnutzung des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inländischen Fachkräftepotentials: Teilzeitarbeitnehmende,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ältere Arbeitnehmende, Personen ohne berufliche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Erstausbildung, WiedereinsteigerInnen, Personen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mit einer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Beeinträchtigung, Flüchtlinge.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Diskussion um weitere Massnahmen wie Rationalisierungen, Internationalisierung, Erhöhung Rentenalter.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4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half" idx="1"/>
          </p:nvPr>
        </p:nvSpPr>
        <p:spPr>
          <a:xfrm>
            <a:off x="323528" y="1739949"/>
            <a:ext cx="4172272" cy="4356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Rationalisierung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Abläufe vorantreiben, Effizienzsteigerungen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Internationalisierung von Betrieben, punktuelle Auslagerungen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Neue Personengruppen für den Beruf gewinnen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Angestellte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länger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beschäftigen, Rentenalter erhöhen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sz="2000" dirty="0"/>
          </a:p>
        </p:txBody>
      </p:sp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4648200" y="1739949"/>
            <a:ext cx="4244280" cy="435334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Betrieb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braucht höher qualifizierte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Angestellte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de-CH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Bildungsmassnahmen</a:t>
            </a:r>
            <a:endParaRPr lang="de-CH" sz="1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Betrieb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braucht höher qualifizierte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Angestellte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de-CH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Bildungsmassnahmen</a:t>
            </a:r>
            <a:endParaRPr lang="de-CH" sz="1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Betrieb muss Personen/Erwachsene ausbilden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  </a:t>
            </a:r>
            <a:r>
              <a:rPr lang="de-DE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Bildungsmassnahmen</a:t>
            </a:r>
            <a:endParaRPr lang="de-DE" sz="1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Betrieb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muss Dequalifizierungen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vorbeugen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 </a:t>
            </a:r>
            <a:r>
              <a:rPr lang="de-CH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Bildungsmassnahmen</a:t>
            </a:r>
            <a:endParaRPr lang="de-CH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Massnahmen gegen den Fachkräftemangel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88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1520" y="1739949"/>
            <a:ext cx="4244280" cy="4356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/>
              <a:t>Entwertung von beruflichen </a:t>
            </a:r>
            <a:r>
              <a:rPr lang="de-CH" sz="1800" dirty="0" smtClean="0"/>
              <a:t>Qualifikationen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/>
              <a:t>Verlust von beruflichen </a:t>
            </a:r>
            <a:r>
              <a:rPr lang="de-CH" sz="1800" dirty="0" smtClean="0"/>
              <a:t>Qualifikationen durch Spezialisierung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/>
              <a:t>Verhinderung der Aneignung von neuen </a:t>
            </a:r>
            <a:r>
              <a:rPr lang="de-CH" sz="1800" dirty="0" smtClean="0"/>
              <a:t>Qualifikationen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CH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CH" sz="1800" dirty="0"/>
              <a:t>gesundheitliche </a:t>
            </a:r>
            <a:r>
              <a:rPr lang="de-CH" sz="1800" dirty="0" smtClean="0"/>
              <a:t>Beeinträchtigungen</a:t>
            </a:r>
          </a:p>
          <a:p>
            <a:endParaRPr lang="de-CH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4648200" y="1739949"/>
            <a:ext cx="4172272" cy="435334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/>
              <a:t>Berufswechsel, neue Ausbildung </a:t>
            </a:r>
            <a:r>
              <a:rPr lang="de-DE" sz="1800" dirty="0" smtClean="0">
                <a:sym typeface="Wingdings" panose="05000000000000000000" pitchFamily="2" charset="2"/>
              </a:rPr>
              <a:t> </a:t>
            </a:r>
            <a:r>
              <a:rPr lang="de-DE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Bildungsmassnahmen</a:t>
            </a:r>
            <a:endParaRPr lang="de-DE" sz="18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/>
              <a:t>Ergänzende Bildung </a:t>
            </a:r>
            <a:r>
              <a:rPr lang="de-DE" sz="1800" dirty="0" smtClean="0">
                <a:sym typeface="Wingdings" panose="05000000000000000000" pitchFamily="2" charset="2"/>
              </a:rPr>
              <a:t> </a:t>
            </a:r>
            <a:r>
              <a:rPr lang="de-DE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Bildungsmassnahmen</a:t>
            </a:r>
            <a:endParaRPr lang="de-DE" sz="18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/>
              <a:t>Zugang zur Bildung </a:t>
            </a:r>
            <a:r>
              <a:rPr lang="de-DE" sz="1800" dirty="0" smtClean="0">
                <a:sym typeface="Wingdings" panose="05000000000000000000" pitchFamily="2" charset="2"/>
              </a:rPr>
              <a:t> </a:t>
            </a:r>
            <a:r>
              <a:rPr lang="de-DE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Bildungsmassnahmen </a:t>
            </a:r>
            <a:endParaRPr lang="de-DE" sz="18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/>
              <a:t>Gesundheitsvorsorge, horizontale Karrieren ermöglichen </a:t>
            </a:r>
            <a:r>
              <a:rPr lang="de-DE" sz="1800" dirty="0" smtClean="0">
                <a:sym typeface="Wingdings" panose="05000000000000000000" pitchFamily="2" charset="2"/>
              </a:rPr>
              <a:t> </a:t>
            </a:r>
            <a:r>
              <a:rPr lang="de-DE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Bildungsmassnahmen</a:t>
            </a:r>
            <a:endParaRPr lang="de-DE" sz="1800" dirty="0" smtClean="0">
              <a:solidFill>
                <a:srgbClr val="FF0000"/>
              </a:solidFill>
            </a:endParaRPr>
          </a:p>
          <a:p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Dequalifizierungen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42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Kompetenzmanagement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Die Bewältigung des Fachkräftemangels ist (auch) auf Bildungsmassnahmen angewiesen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formal, </a:t>
            </a:r>
            <a:r>
              <a:rPr lang="de-DE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nonformal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informell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Schwerpunkt: Erwachsene</a:t>
            </a:r>
          </a:p>
          <a:p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Damit diese Bildungsmassnahmen effizient und zielgerichtet stattfinden können, braucht es ein kluges </a:t>
            </a:r>
            <a:r>
              <a:rPr lang="de-DE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Kompetenzmanagement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Vergleich zwischen Bedarf und vorhandenen Kompetenzen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Keine Wiederholungen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Längerfristige Planung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0C4BB1-586E-4692-9FD8-4E53C424DB9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21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Bildungspolitik: Wir brauchen…</a:t>
            </a:r>
            <a:endParaRPr lang="de-CH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738315"/>
            <a:ext cx="8568952" cy="4354983"/>
          </a:xfrm>
        </p:spPr>
        <p:txBody>
          <a:bodyPr/>
          <a:lstStyle/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…eine Berufsbildungspolitik  für Erwachsene</a:t>
            </a: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…eine vertiefte Diskussion über die Rolle der Berufs- und Laufbahnberatung</a:t>
            </a:r>
          </a:p>
          <a:p>
            <a:pPr marL="0" indent="536575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(Bsp. neuer Standard: Standortbestimmungen nach 40) </a:t>
            </a:r>
          </a:p>
          <a:p>
            <a:pPr>
              <a:tabLst>
                <a:tab pos="358775" algn="l"/>
              </a:tabLst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…einen besseren Zugang zur Nachholbildung </a:t>
            </a:r>
          </a:p>
          <a:p>
            <a:pPr>
              <a:tabLst>
                <a:tab pos="358775" algn="l"/>
              </a:tabLst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…eine Förderung der Grundkompetenzen</a:t>
            </a:r>
            <a:endParaRPr lang="de-DE" sz="1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…eine Gesamtstrategie Wiedereinstieg </a:t>
            </a:r>
          </a:p>
          <a:p>
            <a:r>
              <a:rPr lang="de-DE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…Verbesserung des Zugangs zur Weiterbildung für alle</a:t>
            </a:r>
            <a:endParaRPr lang="de-CH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…eine Stärkung der Höheren Berufsbildung</a:t>
            </a:r>
          </a:p>
          <a:p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…u</a:t>
            </a:r>
            <a:r>
              <a:rPr lang="de-DE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 eine kluge Integration des Kompetenzmanagements in all die laufenden Projekte</a:t>
            </a:r>
            <a:endParaRPr lang="de-CH" b="1" dirty="0">
              <a:solidFill>
                <a:srgbClr val="FF00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42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dazu braucht es 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 Kompetenzen und Ihr Engagement!</a:t>
            </a:r>
          </a:p>
          <a:p>
            <a:pPr marL="0" indent="0" algn="ctr">
              <a:buNone/>
            </a:pPr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Herzlichen Dank!</a:t>
            </a:r>
            <a:endParaRPr lang="de-CH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VKM-Tagung, 04.12.2015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40E0C4-5CD0-49FE-A279-24FEBFD18598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63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-PowerPoint_Vorl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S-PowerPoint_Vorlage" id="{A78D9547-EBDE-4E9F-B55E-498EFD34B96C}" vid="{548C8D3D-11EF-4679-A897-D971A3FC9CFB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TS-PowerPoint_Vorlage</Template>
  <TotalTime>0</TotalTime>
  <Words>391</Words>
  <Application>Microsoft Office PowerPoint</Application>
  <PresentationFormat>Bildschirmpräsentation (4:3)</PresentationFormat>
  <Paragraphs>92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Helvetica Neue</vt:lpstr>
      <vt:lpstr>Helvetica Neue Light</vt:lpstr>
      <vt:lpstr>Helvetica Neue Medium</vt:lpstr>
      <vt:lpstr>Times New Roman</vt:lpstr>
      <vt:lpstr>Wingdings</vt:lpstr>
      <vt:lpstr>TS-PowerPoint_Vorlage</vt:lpstr>
      <vt:lpstr>Fachkräftemangel – eine Annäherung aus Arbeitnehmersicht</vt:lpstr>
      <vt:lpstr>These: </vt:lpstr>
      <vt:lpstr>PowerPoint-Präsentation</vt:lpstr>
      <vt:lpstr>Fachkräftemangel….</vt:lpstr>
      <vt:lpstr>Massnahmen gegen den Fachkräftemangel</vt:lpstr>
      <vt:lpstr>Dequalifizierungen</vt:lpstr>
      <vt:lpstr>Kompetenzmanagement</vt:lpstr>
      <vt:lpstr>Bildungspolitik: Wir brauchen…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für  zweizeiligen Titel</dc:title>
  <dc:creator>Martin Flügel</dc:creator>
  <cp:lastModifiedBy>Bruno Weber</cp:lastModifiedBy>
  <cp:revision>68</cp:revision>
  <cp:lastPrinted>2015-05-19T19:10:33Z</cp:lastPrinted>
  <dcterms:created xsi:type="dcterms:W3CDTF">2015-05-11T09:13:05Z</dcterms:created>
  <dcterms:modified xsi:type="dcterms:W3CDTF">2015-12-03T09:57:09Z</dcterms:modified>
</cp:coreProperties>
</file>